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50"/>
  </p:notesMasterIdLst>
  <p:sldIdLst>
    <p:sldId id="256" r:id="rId2"/>
    <p:sldId id="257" r:id="rId3"/>
    <p:sldId id="346" r:id="rId4"/>
    <p:sldId id="328" r:id="rId5"/>
    <p:sldId id="325" r:id="rId6"/>
    <p:sldId id="329" r:id="rId7"/>
    <p:sldId id="330" r:id="rId8"/>
    <p:sldId id="331" r:id="rId9"/>
    <p:sldId id="338" r:id="rId10"/>
    <p:sldId id="337" r:id="rId11"/>
    <p:sldId id="332" r:id="rId12"/>
    <p:sldId id="333" r:id="rId13"/>
    <p:sldId id="360" r:id="rId14"/>
    <p:sldId id="334" r:id="rId15"/>
    <p:sldId id="335" r:id="rId16"/>
    <p:sldId id="341" r:id="rId17"/>
    <p:sldId id="336" r:id="rId18"/>
    <p:sldId id="339" r:id="rId19"/>
    <p:sldId id="340" r:id="rId20"/>
    <p:sldId id="342" r:id="rId21"/>
    <p:sldId id="343" r:id="rId22"/>
    <p:sldId id="344" r:id="rId23"/>
    <p:sldId id="345" r:id="rId24"/>
    <p:sldId id="347" r:id="rId25"/>
    <p:sldId id="349" r:id="rId26"/>
    <p:sldId id="352" r:id="rId27"/>
    <p:sldId id="348" r:id="rId28"/>
    <p:sldId id="353" r:id="rId29"/>
    <p:sldId id="327" r:id="rId30"/>
    <p:sldId id="351" r:id="rId31"/>
    <p:sldId id="357" r:id="rId32"/>
    <p:sldId id="356" r:id="rId33"/>
    <p:sldId id="358" r:id="rId34"/>
    <p:sldId id="350" r:id="rId35"/>
    <p:sldId id="355" r:id="rId36"/>
    <p:sldId id="359" r:id="rId37"/>
    <p:sldId id="326" r:id="rId38"/>
    <p:sldId id="361" r:id="rId39"/>
    <p:sldId id="363" r:id="rId40"/>
    <p:sldId id="362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288" r:id="rId49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Reale" initials="AR" lastIdx="1" clrIdx="0">
    <p:extLst>
      <p:ext uri="{19B8F6BF-5375-455C-9EA6-DF929625EA0E}">
        <p15:presenceInfo xmlns:p15="http://schemas.microsoft.com/office/powerpoint/2012/main" userId="e36bb89d139391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BB3"/>
    <a:srgbClr val="FFC000"/>
    <a:srgbClr val="E6C980"/>
    <a:srgbClr val="549E39"/>
    <a:srgbClr val="388D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1" autoAdjust="0"/>
    <p:restoredTop sz="94660"/>
  </p:normalViewPr>
  <p:slideViewPr>
    <p:cSldViewPr snapToGrid="0">
      <p:cViewPr>
        <p:scale>
          <a:sx n="44" d="100"/>
          <a:sy n="44" d="100"/>
        </p:scale>
        <p:origin x="2381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376733C-74A7-46A3-9654-24EBAEB473DA}" type="datetimeFigureOut">
              <a:rPr lang="en-GB" smtClean="0"/>
              <a:t>09/04/2017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87B216D-2C16-4B87-9DE9-87CC7F83CA4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83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EB36-435E-467D-A179-9C16F49F3963}" type="datetime1">
              <a:rPr lang="it-IT" smtClean="0"/>
              <a:t>09/04/2017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146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ECEA-9239-4B41-A7E4-857D36B37B3C}" type="datetime1">
              <a:rPr lang="it-IT" smtClean="0"/>
              <a:t>09/04/2017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48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D939-F5CF-4702-A2F5-A9FB485F9ED9}" type="datetime1">
              <a:rPr lang="it-IT" smtClean="0"/>
              <a:t>09/04/2017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80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6538-4339-431E-9E82-B28DBD435FAB}" type="datetime1">
              <a:rPr lang="it-IT" smtClean="0"/>
              <a:t>09/04/2017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 27</a:t>
            </a:r>
          </a:p>
        </p:txBody>
      </p:sp>
    </p:spTree>
    <p:extLst>
      <p:ext uri="{BB962C8B-B14F-4D97-AF65-F5344CB8AC3E}">
        <p14:creationId xmlns:p14="http://schemas.microsoft.com/office/powerpoint/2010/main" val="39693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D97D-FC35-4464-8BFC-7A184AC5D3E7}" type="datetime1">
              <a:rPr lang="it-IT" smtClean="0"/>
              <a:t>09/04/2017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98870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EF89-A619-4D33-8397-EB1F6393B638}" type="datetime1">
              <a:rPr lang="it-IT" smtClean="0"/>
              <a:t>09/04/2017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387999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CD15-6BF7-41FB-85BE-9E0477DBE822}" type="datetime1">
              <a:rPr lang="it-IT" smtClean="0"/>
              <a:t>09/04/2017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18319-37B5-44F6-A516-3B12F2B8341C}" type="datetime1">
              <a:rPr lang="it-IT" smtClean="0"/>
              <a:t>09/04/2017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5531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EFAC-69F3-40CF-991D-6243B1C20B15}" type="datetime1">
              <a:rPr lang="it-IT" smtClean="0"/>
              <a:t>09/04/2017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98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5F15-AB8A-4C65-8ED0-708E589342AA}" type="datetime1">
              <a:rPr lang="it-IT" smtClean="0"/>
              <a:t>09/04/2017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79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6448-3B0F-4D4B-96BC-439B8E656ABF}" type="datetime1">
              <a:rPr lang="it-IT" smtClean="0"/>
              <a:t>09/04/2017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45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0D57-0F55-44DF-BF9D-F3D303985637}" type="datetime1">
              <a:rPr lang="it-IT" smtClean="0"/>
              <a:t>09/04/2017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10618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490438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Engines of Growth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4000" y="398889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EIT Digital Master School @</a:t>
            </a:r>
            <a:r>
              <a:rPr lang="en-GB" dirty="0" err="1"/>
              <a:t>Eötvös</a:t>
            </a:r>
            <a:r>
              <a:rPr lang="en-GB" dirty="0"/>
              <a:t> </a:t>
            </a:r>
            <a:r>
              <a:rPr lang="en-GB" dirty="0" err="1"/>
              <a:t>Lorand</a:t>
            </a:r>
            <a:r>
              <a:rPr lang="en-GB" dirty="0"/>
              <a:t> University</a:t>
            </a:r>
          </a:p>
          <a:p>
            <a:r>
              <a:rPr lang="en-GB" b="1" dirty="0">
                <a:solidFill>
                  <a:srgbClr val="002060"/>
                </a:solidFill>
              </a:rPr>
              <a:t>Business Development Lab  </a:t>
            </a:r>
          </a:p>
          <a:p>
            <a:endParaRPr lang="en-GB" b="1" dirty="0">
              <a:solidFill>
                <a:srgbClr val="002060"/>
              </a:solidFill>
            </a:endParaRPr>
          </a:p>
          <a:p>
            <a:r>
              <a:rPr lang="en-GB" sz="1900" b="1" dirty="0"/>
              <a:t>Inspired by Eric </a:t>
            </a:r>
            <a:r>
              <a:rPr lang="en-GB" sz="1900" b="1" dirty="0" err="1"/>
              <a:t>Ries</a:t>
            </a:r>
            <a:r>
              <a:rPr lang="en-GB" sz="1900" b="1" dirty="0"/>
              <a:t> “The Lean </a:t>
            </a:r>
            <a:r>
              <a:rPr lang="en-GB" sz="1900" b="1" dirty="0" err="1"/>
              <a:t>Startup</a:t>
            </a:r>
            <a:r>
              <a:rPr lang="en-GB" sz="1900" b="1" dirty="0"/>
              <a:t>”</a:t>
            </a:r>
            <a:endParaRPr lang="en-GB" sz="19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Why Word of mouth?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10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10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4949316" y="6144924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*http://www.nielsen.com/us/en/insights/news/2012/consumer-trust-in-online-social-and-mobile-advertising-grows.html</a:t>
            </a:r>
          </a:p>
          <a:p>
            <a:r>
              <a:rPr lang="en-GB" sz="900" dirty="0"/>
              <a:t>**https://www.forbes.com/forbes/welcome/?toURL=https://www.forbes.com/sites/kimberlywhitler/2014/07/17/why-word-of-mouth-marketing-is-the-most-important-social-media/&amp;refURL=&amp;referrer=</a:t>
            </a:r>
          </a:p>
        </p:txBody>
      </p:sp>
      <p:pic>
        <p:nvPicPr>
          <p:cNvPr id="11266" name="Picture 2" descr="womma-stat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9470" y="1447390"/>
            <a:ext cx="8514386" cy="48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3053"/>
          <a:stretch/>
        </p:blipFill>
        <p:spPr>
          <a:xfrm rot="4420015">
            <a:off x="6794446" y="881161"/>
            <a:ext cx="3013583" cy="342349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814" t="29914" r="1" b="29136"/>
          <a:stretch/>
        </p:blipFill>
        <p:spPr>
          <a:xfrm>
            <a:off x="7844916" y="3944562"/>
            <a:ext cx="3944312" cy="1650696"/>
          </a:xfrm>
          <a:prstGeom prst="parallelogram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5319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Word of mouth tips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6110654" y="2067231"/>
            <a:ext cx="5468815" cy="465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Make your niche small.</a:t>
            </a:r>
            <a:r>
              <a:rPr lang="en-US" sz="2400" dirty="0"/>
              <a:t> The smaller the niche is, the easier it gets for your audience to associate you with that one thing that you do.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Make that one thing really good.</a:t>
            </a:r>
            <a:r>
              <a:rPr lang="en-US" sz="2400" dirty="0"/>
              <a:t> Make sure that it solves an actual problem people have.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11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6204437" y="6423496"/>
            <a:ext cx="4267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*https://www.referralcandy.com/blog/niche-marketing-word-of-mouth-examples/</a:t>
            </a:r>
          </a:p>
        </p:txBody>
      </p:sp>
      <p:pic>
        <p:nvPicPr>
          <p:cNvPr id="10242" name="Picture 2" descr="ndy Dunn of Bonobos | Photo: Alexander Thomp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1" y="1874110"/>
            <a:ext cx="5196588" cy="34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89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7117" b="5877"/>
          <a:stretch/>
        </p:blipFill>
        <p:spPr>
          <a:xfrm>
            <a:off x="6849206" y="156618"/>
            <a:ext cx="4856480" cy="276410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1037" y="2579177"/>
            <a:ext cx="5143926" cy="3966323"/>
          </a:xfrm>
          <a:prstGeom prst="rect">
            <a:avLst/>
          </a:prstGeom>
        </p:spPr>
      </p:pic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Word of mouth tips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82939" y="1156833"/>
            <a:ext cx="6543178" cy="465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r>
              <a:rPr lang="en-US" sz="2400" b="1" dirty="0"/>
              <a:t>         3. Give this thing just one main 	feature/characteristic.</a:t>
            </a:r>
            <a:r>
              <a:rPr lang="en-US" sz="2400" dirty="0"/>
              <a:t> It’s the feature that 	people will care for, it’s why they will pull 	out their wallets. The more there is, the 	more “whys” pop up.</a:t>
            </a:r>
          </a:p>
          <a:p>
            <a:r>
              <a:rPr lang="en-US" sz="2400" dirty="0"/>
              <a:t>        </a:t>
            </a:r>
          </a:p>
          <a:p>
            <a:r>
              <a:rPr lang="en-US" sz="2400" dirty="0"/>
              <a:t>         </a:t>
            </a:r>
            <a:r>
              <a:rPr lang="en-US" sz="2400" b="1" dirty="0"/>
              <a:t>4.Get word-of-mouth from the early 	adopters.</a:t>
            </a:r>
            <a:r>
              <a:rPr lang="en-US" sz="2400" dirty="0"/>
              <a:t> Make it easy for the word-of-	mouth to spread. Set your social 	media right, encourage people to share, 	participate in the conversations, etc.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12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6872652" y="6590551"/>
            <a:ext cx="4267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*https://www.referralcandy.com/blog/niche-marketing-word-of-mouth-examples/</a:t>
            </a:r>
          </a:p>
        </p:txBody>
      </p:sp>
    </p:spTree>
    <p:extLst>
      <p:ext uri="{BB962C8B-B14F-4D97-AF65-F5344CB8AC3E}">
        <p14:creationId xmlns:p14="http://schemas.microsoft.com/office/powerpoint/2010/main" val="59584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Word of mouth tips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13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6204437" y="6423496"/>
            <a:ext cx="4267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*https://www.referralcandy.com/blog/niche-marketing-word-of-mouth-examples/</a:t>
            </a:r>
          </a:p>
        </p:txBody>
      </p:sp>
      <p:pic>
        <p:nvPicPr>
          <p:cNvPr id="35842" name="Picture 2" descr="Everlane Transparent Pricing slim fit shi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40" y="697113"/>
            <a:ext cx="5481320" cy="548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yahoo google comparison ReferralCan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5633"/>
            <a:ext cx="6366727" cy="326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16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isultati immagini per studenti con eastp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11984" cy="36846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14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r="40459"/>
          <a:stretch/>
        </p:blipFill>
        <p:spPr>
          <a:xfrm>
            <a:off x="0" y="3386365"/>
            <a:ext cx="6111982" cy="352874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l="60829" r="537"/>
          <a:stretch/>
        </p:blipFill>
        <p:spPr>
          <a:xfrm>
            <a:off x="6111983" y="0"/>
            <a:ext cx="6143307" cy="6858000"/>
          </a:xfrm>
          <a:prstGeom prst="rect">
            <a:avLst/>
          </a:prstGeom>
        </p:spPr>
      </p:pic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Product Usage Side Effect</a:t>
            </a:r>
          </a:p>
        </p:txBody>
      </p:sp>
    </p:spTree>
    <p:extLst>
      <p:ext uri="{BB962C8B-B14F-4D97-AF65-F5344CB8AC3E}">
        <p14:creationId xmlns:p14="http://schemas.microsoft.com/office/powerpoint/2010/main" val="77326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Product Usage Side Effect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15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634959"/>
            <a:ext cx="5883755" cy="4308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Fashion or status,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Luxury goods products,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Drive </a:t>
            </a:r>
            <a:r>
              <a:rPr lang="en-US" sz="2800" b="1" dirty="0"/>
              <a:t>awareness of themselves </a:t>
            </a:r>
            <a:r>
              <a:rPr lang="en-US" sz="2800" dirty="0"/>
              <a:t>whenever they are used.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Also true for </a:t>
            </a:r>
            <a:r>
              <a:rPr lang="en-US" sz="2800" b="1" dirty="0"/>
              <a:t>viral products </a:t>
            </a:r>
            <a:r>
              <a:rPr lang="en-US" sz="2800" dirty="0"/>
              <a:t>such as Facebook and PayPal: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When a customer sends money to a friend using PayPal, the friend is </a:t>
            </a:r>
            <a:r>
              <a:rPr lang="en-US" sz="2800" b="1" dirty="0"/>
              <a:t>exposed automatically </a:t>
            </a:r>
            <a:r>
              <a:rPr lang="en-US" sz="2800" dirty="0"/>
              <a:t>to the PayPal product.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15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6146" name="Picture 2" descr="Risultati immagini per word of mouth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57" y="1000650"/>
            <a:ext cx="4515898" cy="39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67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Product Usage Side Effect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16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584159"/>
            <a:ext cx="9360233" cy="4308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iPhones, Louis </a:t>
            </a:r>
            <a:r>
              <a:rPr lang="en-US" sz="2800" dirty="0" err="1"/>
              <a:t>vuitton</a:t>
            </a:r>
            <a:r>
              <a:rPr lang="en-US" sz="2800" dirty="0"/>
              <a:t> purses, and Gmail are great examples</a:t>
            </a:r>
            <a:endParaRPr lang="en-US" sz="4000" dirty="0"/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16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16386" name="Picture 2" descr="Risultati immagini per 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1" y="3229734"/>
            <a:ext cx="4409740" cy="279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isultati immagini per louis vuitton pu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24" y="4277360"/>
            <a:ext cx="2247498" cy="215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542" y="2261540"/>
            <a:ext cx="2984818" cy="19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Difference with word-of-mouth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17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447390"/>
            <a:ext cx="7973393" cy="4363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“Product that exhibit viral growth depend on person-to-person transmission as a necessary consequence of normal product use.” </a:t>
            </a:r>
          </a:p>
          <a:p>
            <a:pPr>
              <a:lnSpc>
                <a:spcPct val="90000"/>
              </a:lnSpc>
            </a:pPr>
            <a:endParaRPr lang="en-US" sz="2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Customers are not intentionally acting as evangelists;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Growth is a side effect of customers using the product.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Depends on </a:t>
            </a:r>
            <a:r>
              <a:rPr lang="en-US" sz="2600" b="1" dirty="0"/>
              <a:t>making the product visible </a:t>
            </a:r>
            <a:r>
              <a:rPr lang="en-US" sz="2600" dirty="0"/>
              <a:t>to others as each customer uses it.</a:t>
            </a:r>
          </a:p>
          <a:p>
            <a:pPr>
              <a:lnSpc>
                <a:spcPct val="90000"/>
              </a:lnSpc>
            </a:pPr>
            <a:endParaRPr lang="en-US" sz="2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WOM depends on delighting customers to the point where they voluntarily tell others about you. 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17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721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</a:rPr>
              <a:t>Founded Advertisement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18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15364" name="Picture 4" descr="I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66" y="1828801"/>
            <a:ext cx="12221066" cy="364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924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Founded advertising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19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4338" name="Picture 2" descr="Risultati immagini per advertising an advertisemen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BFD"/>
              </a:clrFrom>
              <a:clrTo>
                <a:srgbClr val="FAFB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" y="2633566"/>
            <a:ext cx="5603240" cy="411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6392847" y="1747549"/>
            <a:ext cx="5308872" cy="4308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Cost of acquiring a new customer (</a:t>
            </a:r>
            <a:r>
              <a:rPr lang="en-US" sz="2800" b="1" dirty="0"/>
              <a:t>marginal cost</a:t>
            </a:r>
            <a:r>
              <a:rPr lang="en-US" sz="2800" dirty="0"/>
              <a:t>)</a:t>
            </a:r>
            <a:r>
              <a:rPr lang="en-US" sz="2800" b="1" dirty="0"/>
              <a:t> &lt; marginal revenue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excess (</a:t>
            </a:r>
            <a:r>
              <a:rPr lang="en-US" sz="2800" b="1" dirty="0"/>
              <a:t>marginal profit</a:t>
            </a:r>
            <a:r>
              <a:rPr lang="en-US" sz="2800" dirty="0"/>
              <a:t>) can be used to </a:t>
            </a:r>
            <a:r>
              <a:rPr lang="en-US" sz="2800" b="1" dirty="0"/>
              <a:t>acquire more customers</a:t>
            </a:r>
            <a:r>
              <a:rPr lang="en-US" sz="2800" dirty="0"/>
              <a:t>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more marginal profit, the faster the growth.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19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447390"/>
            <a:ext cx="48522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i="1" dirty="0"/>
              <a:t>“To be a source of sustainable growth, must be paid out of revenue, not one-time sources such as investment capital.” Eric </a:t>
            </a:r>
            <a:r>
              <a:rPr lang="en-US" sz="2400" i="1" dirty="0" err="1"/>
              <a:t>Ries</a:t>
            </a:r>
            <a:endParaRPr lang="en-US" sz="2400" i="1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136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464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The engine of growth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531064" y="1567596"/>
            <a:ext cx="6400800" cy="29134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The engine of growth is the mechanism that startups use to achieve </a:t>
            </a:r>
            <a:r>
              <a:rPr lang="en-US" sz="3200" b="1" dirty="0"/>
              <a:t>sustainable growth</a:t>
            </a:r>
            <a:r>
              <a:rPr lang="en-US" sz="3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Exclude all onetime activities that generate a surge of customers but have no long term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Impact and could not sustain 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growth for the </a:t>
            </a:r>
            <a:r>
              <a:rPr lang="en-US" sz="3200" b="1" dirty="0"/>
              <a:t>long term</a:t>
            </a:r>
            <a:r>
              <a:rPr lang="en-US" sz="3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9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en-GB" smtClean="0"/>
              <a:t>2</a:t>
            </a:fld>
            <a:r>
              <a:rPr lang="en-GB" dirty="0"/>
              <a:t> </a:t>
            </a:r>
          </a:p>
        </p:txBody>
      </p:sp>
      <p:pic>
        <p:nvPicPr>
          <p:cNvPr id="3074" name="Picture 2" descr="Risultati immagini per engine of grow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763" r="4177" b="26366"/>
          <a:stretch/>
        </p:blipFill>
        <p:spPr bwMode="auto">
          <a:xfrm>
            <a:off x="478693" y="2032897"/>
            <a:ext cx="4550507" cy="368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5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792"/>
            <a:ext cx="12324944" cy="6858000"/>
          </a:xfrm>
          <a:prstGeom prst="rect">
            <a:avLst/>
          </a:prstGeom>
        </p:spPr>
      </p:pic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Repeated purchase or use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20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779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Repeated purchase or use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21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668722" y="1756327"/>
            <a:ext cx="5883755" cy="43086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Some products are designed to be purchased repeatedly: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 subscription plan (ex. cable company)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voluntary repurchases (ex. groceries or lightbulbs).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Many products and services are intentionally one-time events (ex. wedding planning)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21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17410" name="Picture 2" descr="Risultati immagini per printer 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607467"/>
            <a:ext cx="4098290" cy="230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449273">
            <a:off x="3748317" y="2135932"/>
            <a:ext cx="1689743" cy="168974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3678087"/>
            <a:ext cx="4210987" cy="30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60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Incentivize Repeated purchase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22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634959"/>
            <a:ext cx="5883755" cy="4308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en-US" sz="2800" dirty="0"/>
              <a:t>Create “exclusive” discounts for loyal customers</a:t>
            </a:r>
          </a:p>
          <a:p>
            <a:endParaRPr lang="en-US" sz="2800" dirty="0"/>
          </a:p>
          <a:p>
            <a:r>
              <a:rPr lang="en-US" sz="2800" dirty="0"/>
              <a:t>2. Offer convenient customer financing</a:t>
            </a:r>
          </a:p>
          <a:p>
            <a:endParaRPr lang="en-US" sz="2800" dirty="0"/>
          </a:p>
          <a:p>
            <a:r>
              <a:rPr lang="en-US" sz="2800" dirty="0"/>
              <a:t>3. Retarget customers with abandoned cart emails or promotions for repeat purchase</a:t>
            </a:r>
          </a:p>
          <a:p>
            <a:endParaRPr lang="en-US" sz="2800" dirty="0"/>
          </a:p>
          <a:p>
            <a:r>
              <a:rPr lang="en-US" sz="2800" dirty="0"/>
              <a:t>4. Use email to send personalized offers and suggest products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22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6287311" y="6538912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https://www.affirm.com/content/increase-repeat-purchases-ecommerce/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361" y="1538016"/>
            <a:ext cx="4713439" cy="431093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6548">
            <a:off x="2518713" y="5623531"/>
            <a:ext cx="4134916" cy="5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9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23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634959"/>
            <a:ext cx="5883755" cy="43086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/>
              <a:t>5. Try direct mail</a:t>
            </a:r>
          </a:p>
          <a:p>
            <a:endParaRPr lang="en-US" sz="2800" dirty="0"/>
          </a:p>
          <a:p>
            <a:r>
              <a:rPr lang="en-US" sz="2800" dirty="0"/>
              <a:t>6. Use social proof</a:t>
            </a:r>
          </a:p>
          <a:p>
            <a:endParaRPr lang="en-US" sz="2800" dirty="0"/>
          </a:p>
          <a:p>
            <a:r>
              <a:rPr lang="en-US" sz="2800" dirty="0"/>
              <a:t>7. Use personalized onsite marketing based on cookies</a:t>
            </a:r>
          </a:p>
          <a:p>
            <a:endParaRPr lang="en-US" sz="2800" dirty="0"/>
          </a:p>
          <a:p>
            <a:r>
              <a:rPr lang="en-US" sz="2800" dirty="0"/>
              <a:t>8. Offer an enticing loyalty program</a:t>
            </a:r>
          </a:p>
          <a:p>
            <a:br>
              <a:rPr lang="en-US" sz="4000" dirty="0"/>
            </a:br>
            <a:endParaRPr lang="en-US" sz="4000" dirty="0"/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23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6287311" y="6538912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https://www.affirm.com/content/increase-repeat-purchases-ecommerce/</a:t>
            </a:r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789607" y="-53164"/>
            <a:ext cx="9119937" cy="1500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2060"/>
                </a:solidFill>
              </a:rPr>
              <a:t>Incentivize Repeated purchase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7311" y="919564"/>
            <a:ext cx="5735723" cy="346619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777" y="4672450"/>
            <a:ext cx="2259823" cy="12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3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Engines of Growth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24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9" name="Rettangolo 8"/>
          <p:cNvSpPr/>
          <p:nvPr/>
        </p:nvSpPr>
        <p:spPr>
          <a:xfrm>
            <a:off x="896470" y="1603846"/>
            <a:ext cx="643904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b="1" dirty="0">
                <a:solidFill>
                  <a:srgbClr val="111111"/>
                </a:solidFill>
              </a:rPr>
              <a:t>The Sticky Engine of Growth</a:t>
            </a:r>
            <a:r>
              <a:rPr lang="en-US" sz="2800" dirty="0">
                <a:solidFill>
                  <a:srgbClr val="111111"/>
                </a:solidFill>
              </a:rPr>
              <a:t> – Keep customers engaged over the long term and reduce churn</a:t>
            </a:r>
          </a:p>
          <a:p>
            <a:pPr marL="342900" indent="-342900">
              <a:buAutoNum type="arabicPeriod"/>
            </a:pPr>
            <a:endParaRPr lang="en-US" sz="2800" b="1" dirty="0">
              <a:solidFill>
                <a:srgbClr val="111111"/>
              </a:solidFill>
            </a:endParaRPr>
          </a:p>
          <a:p>
            <a:pPr marL="342900" indent="-342900">
              <a:buAutoNum type="arabicPeriod"/>
            </a:pPr>
            <a:r>
              <a:rPr lang="en-US" sz="2800" b="1" dirty="0">
                <a:solidFill>
                  <a:srgbClr val="111111"/>
                </a:solidFill>
              </a:rPr>
              <a:t>The Viral (or Referral) Engine of Growth </a:t>
            </a:r>
            <a:r>
              <a:rPr lang="en-US" sz="2800" dirty="0">
                <a:solidFill>
                  <a:srgbClr val="111111"/>
                </a:solidFill>
              </a:rPr>
              <a:t> – Viral invite system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rgbClr val="111111"/>
              </a:solidFill>
            </a:endParaRPr>
          </a:p>
          <a:p>
            <a:pPr marL="342900" indent="-342900">
              <a:buAutoNum type="arabicPeriod"/>
            </a:pPr>
            <a:r>
              <a:rPr lang="en-US" sz="2800" b="1" dirty="0">
                <a:solidFill>
                  <a:srgbClr val="111111"/>
                </a:solidFill>
              </a:rPr>
              <a:t>The Paid Engine of Growth</a:t>
            </a:r>
            <a:r>
              <a:rPr lang="en-US" sz="2800" dirty="0">
                <a:solidFill>
                  <a:srgbClr val="111111"/>
                </a:solidFill>
              </a:rPr>
              <a:t> – Pay for each customer through ads or marketing systems</a:t>
            </a:r>
          </a:p>
          <a:p>
            <a:endParaRPr lang="en-US" sz="2800" b="1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2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Engines of Growth &amp; Pirates Metrics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25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25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909547" y="1447390"/>
            <a:ext cx="7973393" cy="4363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Introduced in 2007 by Dave McClure</a:t>
            </a:r>
          </a:p>
          <a:p>
            <a:pPr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/>
              <a:t>Better way to understand Customer Lifecycle and how to acquire and retain customers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/>
              <a:t> 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0" y="3442448"/>
            <a:ext cx="12192000" cy="2640958"/>
            <a:chOff x="454958" y="3921851"/>
            <a:chExt cx="11351559" cy="1836230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 rotWithShape="1">
            <a:blip r:embed="rId2"/>
            <a:srcRect l="1759" r="4136"/>
            <a:stretch/>
          </p:blipFill>
          <p:spPr>
            <a:xfrm>
              <a:off x="454958" y="4016352"/>
              <a:ext cx="11351559" cy="1741729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333333"/>
                </a:clrFrom>
                <a:clrTo>
                  <a:srgbClr val="333333">
                    <a:alpha val="0"/>
                  </a:srgbClr>
                </a:clrTo>
              </a:clrChange>
            </a:blip>
            <a:srcRect l="33780" t="-472" r="34483" b="69552"/>
            <a:stretch/>
          </p:blipFill>
          <p:spPr>
            <a:xfrm>
              <a:off x="454959" y="3921851"/>
              <a:ext cx="1018713" cy="766924"/>
            </a:xfrm>
            <a:prstGeom prst="rect">
              <a:avLst/>
            </a:prstGeom>
          </p:spPr>
        </p:pic>
        <p:pic>
          <p:nvPicPr>
            <p:cNvPr id="15" name="Immagine 14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333333"/>
                </a:clrFrom>
                <a:clrTo>
                  <a:srgbClr val="333333">
                    <a:alpha val="0"/>
                  </a:srgbClr>
                </a:clrTo>
              </a:clrChange>
            </a:blip>
            <a:srcRect l="33780" t="-472" r="34483" b="69552"/>
            <a:stretch/>
          </p:blipFill>
          <p:spPr>
            <a:xfrm>
              <a:off x="2735520" y="3950667"/>
              <a:ext cx="1018713" cy="766924"/>
            </a:xfrm>
            <a:prstGeom prst="rect">
              <a:avLst/>
            </a:prstGeom>
          </p:spPr>
        </p:pic>
        <p:pic>
          <p:nvPicPr>
            <p:cNvPr id="16" name="Immagine 1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333333"/>
                </a:clrFrom>
                <a:clrTo>
                  <a:srgbClr val="333333">
                    <a:alpha val="0"/>
                  </a:srgbClr>
                </a:clrTo>
              </a:clrChange>
            </a:blip>
            <a:srcRect l="33780" t="-472" r="34483" b="69552"/>
            <a:stretch/>
          </p:blipFill>
          <p:spPr>
            <a:xfrm>
              <a:off x="5190789" y="3921851"/>
              <a:ext cx="1018713" cy="766924"/>
            </a:xfrm>
            <a:prstGeom prst="rect">
              <a:avLst/>
            </a:prstGeom>
          </p:spPr>
        </p:pic>
        <p:pic>
          <p:nvPicPr>
            <p:cNvPr id="17" name="Immagine 1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333333"/>
                </a:clrFrom>
                <a:clrTo>
                  <a:srgbClr val="333333">
                    <a:alpha val="0"/>
                  </a:srgbClr>
                </a:clrTo>
              </a:clrChange>
            </a:blip>
            <a:srcRect l="33780" t="-472" r="34483" b="69552"/>
            <a:stretch/>
          </p:blipFill>
          <p:spPr>
            <a:xfrm>
              <a:off x="7591887" y="3921851"/>
              <a:ext cx="1018713" cy="766924"/>
            </a:xfrm>
            <a:prstGeom prst="rect">
              <a:avLst/>
            </a:prstGeom>
          </p:spPr>
        </p:pic>
        <p:pic>
          <p:nvPicPr>
            <p:cNvPr id="18" name="Immagine 1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333333"/>
                </a:clrFrom>
                <a:clrTo>
                  <a:srgbClr val="333333">
                    <a:alpha val="0"/>
                  </a:srgbClr>
                </a:clrTo>
              </a:clrChange>
            </a:blip>
            <a:srcRect l="33780" t="-472" r="34483" b="69552"/>
            <a:stretch/>
          </p:blipFill>
          <p:spPr>
            <a:xfrm>
              <a:off x="9982200" y="3921851"/>
              <a:ext cx="1018713" cy="76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679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Pirates Metrics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26</a:t>
            </a:fld>
            <a:r>
              <a:rPr lang="en-GB"/>
              <a:t> </a:t>
            </a:r>
            <a:endParaRPr lang="en-GB" dirty="0"/>
          </a:p>
        </p:txBody>
      </p:sp>
      <p:grpSp>
        <p:nvGrpSpPr>
          <p:cNvPr id="5" name="Gruppo 4"/>
          <p:cNvGrpSpPr/>
          <p:nvPr/>
        </p:nvGrpSpPr>
        <p:grpSpPr>
          <a:xfrm>
            <a:off x="574455" y="1088802"/>
            <a:ext cx="9645310" cy="4209339"/>
            <a:chOff x="574454" y="1088801"/>
            <a:chExt cx="10210087" cy="4518623"/>
          </a:xfrm>
        </p:grpSpPr>
        <p:pic>
          <p:nvPicPr>
            <p:cNvPr id="21506" name="Picture 2" descr="Risultati immagini per Customer lifecycle ARR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19" b="25342"/>
            <a:stretch/>
          </p:blipFill>
          <p:spPr bwMode="auto">
            <a:xfrm>
              <a:off x="574454" y="1088801"/>
              <a:ext cx="10210087" cy="4498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tangolo 2"/>
            <p:cNvSpPr/>
            <p:nvPr/>
          </p:nvSpPr>
          <p:spPr>
            <a:xfrm>
              <a:off x="1156448" y="1447390"/>
              <a:ext cx="349624" cy="416003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81542" y="2841625"/>
            <a:ext cx="48768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4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27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27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5257800" y="65758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*Ash </a:t>
            </a:r>
            <a:r>
              <a:rPr lang="en-US" sz="900" dirty="0" err="1"/>
              <a:t>Maurya</a:t>
            </a:r>
            <a:r>
              <a:rPr lang="en-US" sz="900" dirty="0"/>
              <a:t>, Author and Creator of Lean Canvas: https://www.slideshare.net/ashmaurya/pirate-metrics-20-aarrr</a:t>
            </a:r>
            <a:endParaRPr lang="en-GB" sz="9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7403"/>
          <a:stretch/>
        </p:blipFill>
        <p:spPr>
          <a:xfrm>
            <a:off x="2093592" y="1171043"/>
            <a:ext cx="8750672" cy="5426486"/>
          </a:xfrm>
          <a:prstGeom prst="rect">
            <a:avLst/>
          </a:prstGeom>
        </p:spPr>
      </p:pic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788988" y="-52388"/>
            <a:ext cx="9120187" cy="15001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Engines of Growth &amp; Pirates Metrics</a:t>
            </a:r>
          </a:p>
        </p:txBody>
      </p:sp>
    </p:spTree>
    <p:extLst>
      <p:ext uri="{BB962C8B-B14F-4D97-AF65-F5344CB8AC3E}">
        <p14:creationId xmlns:p14="http://schemas.microsoft.com/office/powerpoint/2010/main" val="35486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Engines of Growth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28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28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5" name="Picture 2" descr="Risultati immagini per engine of grow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6"/>
          <a:stretch/>
        </p:blipFill>
        <p:spPr bwMode="auto">
          <a:xfrm>
            <a:off x="1982503" y="998268"/>
            <a:ext cx="8842379" cy="541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5257800" y="65758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*Ash </a:t>
            </a:r>
            <a:r>
              <a:rPr lang="en-US" sz="900" dirty="0" err="1"/>
              <a:t>Maurya</a:t>
            </a:r>
            <a:r>
              <a:rPr lang="en-US" sz="900" dirty="0"/>
              <a:t>, Author and Creator of Lean Canvas: https://www.slideshare.net/ashmaurya/pirate-metrics-20-aarrr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685182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Engines</a:t>
            </a:r>
            <a:r>
              <a:rPr lang="it-IT" b="1" dirty="0">
                <a:solidFill>
                  <a:srgbClr val="002060"/>
                </a:solidFill>
              </a:rPr>
              <a:t> and </a:t>
            </a:r>
            <a:r>
              <a:rPr lang="it-IT" b="1" dirty="0" err="1">
                <a:solidFill>
                  <a:srgbClr val="002060"/>
                </a:solidFill>
              </a:rPr>
              <a:t>Measures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Sticky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29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pic>
        <p:nvPicPr>
          <p:cNvPr id="2052" name="Picture 4" descr="Risultati immagini per engine of grow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2"/>
          <a:stretch/>
        </p:blipFill>
        <p:spPr bwMode="auto">
          <a:xfrm>
            <a:off x="4623674" y="1545109"/>
            <a:ext cx="7364251" cy="45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5257800" y="65758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*Ash </a:t>
            </a:r>
            <a:r>
              <a:rPr lang="en-US" sz="900" dirty="0" err="1"/>
              <a:t>Maurya</a:t>
            </a:r>
            <a:r>
              <a:rPr lang="en-US" sz="900" dirty="0"/>
              <a:t>, Author and Creator of Lean Canvas: https://www.slideshare.net/ashmaurya/pirate-metrics-20-aarrr</a:t>
            </a:r>
            <a:endParaRPr lang="en-GB" sz="900" dirty="0"/>
          </a:p>
        </p:txBody>
      </p:sp>
      <p:sp>
        <p:nvSpPr>
          <p:cNvPr id="7" name="Rettangolo 6"/>
          <p:cNvSpPr/>
          <p:nvPr/>
        </p:nvSpPr>
        <p:spPr>
          <a:xfrm>
            <a:off x="838200" y="1269168"/>
            <a:ext cx="4069976" cy="4591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the rate of new customer acquisition exceeds the churn rate, the product will grow.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speed of growth is determined by the rate of compounding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(the natural  growth rate minus the churn rate)</a:t>
            </a:r>
          </a:p>
        </p:txBody>
      </p:sp>
    </p:spTree>
    <p:extLst>
      <p:ext uri="{BB962C8B-B14F-4D97-AF65-F5344CB8AC3E}">
        <p14:creationId xmlns:p14="http://schemas.microsoft.com/office/powerpoint/2010/main" val="292548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Some more on this: going Lean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553274" y="2163475"/>
            <a:ext cx="6271415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The Lean Startup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it-IT" sz="2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First proposed in 2008 by Eric </a:t>
            </a:r>
            <a:r>
              <a:rPr lang="en-US" sz="2800" dirty="0" err="1"/>
              <a:t>Ries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Bestselling book: The Lean Startup (2011).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You can find it in the CLC library 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16388" name="Picture 4" descr="Risultati immagini per The Lean Startup eric r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55"/>
          <a:stretch/>
        </p:blipFill>
        <p:spPr bwMode="auto">
          <a:xfrm>
            <a:off x="2436592" y="2672862"/>
            <a:ext cx="2435640" cy="352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isultati immagini per The Lean Startup eric r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4"/>
          <a:stretch/>
        </p:blipFill>
        <p:spPr bwMode="auto">
          <a:xfrm>
            <a:off x="660096" y="1403840"/>
            <a:ext cx="2197040" cy="33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63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30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pic>
        <p:nvPicPr>
          <p:cNvPr id="2056" name="Picture 8" descr="REFERRAL Engine of Growth&#10;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1"/>
          <a:stretch/>
        </p:blipFill>
        <p:spPr bwMode="auto">
          <a:xfrm>
            <a:off x="589880" y="1617955"/>
            <a:ext cx="6252982" cy="392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Engines</a:t>
            </a:r>
            <a:r>
              <a:rPr lang="it-IT" b="1" dirty="0">
                <a:solidFill>
                  <a:srgbClr val="002060"/>
                </a:solidFill>
              </a:rPr>
              <a:t> and </a:t>
            </a:r>
            <a:r>
              <a:rPr lang="it-IT" b="1" dirty="0" err="1">
                <a:solidFill>
                  <a:srgbClr val="002060"/>
                </a:solidFill>
              </a:rPr>
              <a:t>Measures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Viral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5257800" y="65758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*Ash </a:t>
            </a:r>
            <a:r>
              <a:rPr lang="en-US" sz="900" dirty="0" err="1"/>
              <a:t>Maurya</a:t>
            </a:r>
            <a:r>
              <a:rPr lang="en-US" sz="900" dirty="0"/>
              <a:t>, Author and Creator of Lean Canvas: https://www.slideshare.net/ashmaurya/pirate-metrics-20-aarrr</a:t>
            </a:r>
            <a:endParaRPr lang="en-GB" sz="900" dirty="0"/>
          </a:p>
        </p:txBody>
      </p:sp>
      <p:sp>
        <p:nvSpPr>
          <p:cNvPr id="8" name="Rettangolo 7"/>
          <p:cNvSpPr/>
          <p:nvPr/>
        </p:nvSpPr>
        <p:spPr>
          <a:xfrm>
            <a:off x="7340103" y="1774804"/>
            <a:ext cx="4216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viral loop speed is determined by a viral coefficient. The higher the faster the product will spread.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 many new customers will use a product as a consequence of each new customer who signs 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73793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Engines</a:t>
            </a:r>
            <a:r>
              <a:rPr lang="it-IT" b="1" dirty="0">
                <a:solidFill>
                  <a:srgbClr val="002060"/>
                </a:solidFill>
              </a:rPr>
              <a:t> and </a:t>
            </a:r>
            <a:r>
              <a:rPr lang="it-IT" b="1" dirty="0" err="1">
                <a:solidFill>
                  <a:srgbClr val="002060"/>
                </a:solidFill>
              </a:rPr>
              <a:t>Measures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Viral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5257800" y="65758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*Ash </a:t>
            </a:r>
            <a:r>
              <a:rPr lang="en-US" sz="900" dirty="0" err="1"/>
              <a:t>Maurya</a:t>
            </a:r>
            <a:r>
              <a:rPr lang="en-US" sz="900" dirty="0"/>
              <a:t>, Author and Creator of Lean Canvas: https://www.slideshare.net/ashmaurya/pirate-metrics-20-aarrr</a:t>
            </a:r>
            <a:endParaRPr lang="en-GB" sz="900" dirty="0"/>
          </a:p>
        </p:txBody>
      </p:sp>
      <p:sp>
        <p:nvSpPr>
          <p:cNvPr id="8" name="Rettangolo 7"/>
          <p:cNvSpPr/>
          <p:nvPr/>
        </p:nvSpPr>
        <p:spPr>
          <a:xfrm>
            <a:off x="924561" y="1617955"/>
            <a:ext cx="76449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a product with a viral coefficient of 0.1: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100 customers sign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will recruit 10 friends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will recruit 1 friend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end.</a:t>
            </a:r>
          </a:p>
          <a:p>
            <a:endParaRPr lang="en-US" sz="2400" dirty="0"/>
          </a:p>
          <a:p>
            <a:r>
              <a:rPr lang="en-US" sz="2400" dirty="0"/>
              <a:t>This is not a sustainable loop!</a:t>
            </a:r>
          </a:p>
          <a:p>
            <a:endParaRPr lang="en-US" sz="2400" dirty="0"/>
          </a:p>
          <a:p>
            <a:r>
              <a:rPr lang="en-US" sz="2400" dirty="0"/>
              <a:t>By contrast if the viral coefficient is greater than 1.0 it</a:t>
            </a:r>
          </a:p>
          <a:p>
            <a:r>
              <a:rPr lang="en-US" sz="2400" dirty="0"/>
              <a:t>will grow exponentially.</a:t>
            </a:r>
            <a:endParaRPr lang="en-GB" sz="2400" dirty="0"/>
          </a:p>
        </p:txBody>
      </p:sp>
      <p:pic>
        <p:nvPicPr>
          <p:cNvPr id="32770" name="Picture 2" descr="Immagine correlat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0" y="1777965"/>
            <a:ext cx="6421120" cy="32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9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32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Viral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as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Tapperware</a:t>
            </a:r>
            <a:r>
              <a:rPr lang="it-IT" b="1" dirty="0">
                <a:solidFill>
                  <a:srgbClr val="002060"/>
                </a:solidFill>
              </a:rPr>
              <a:t>®</a:t>
            </a:r>
          </a:p>
        </p:txBody>
      </p:sp>
      <p:sp>
        <p:nvSpPr>
          <p:cNvPr id="2" name="Rettangolo 1"/>
          <p:cNvSpPr/>
          <p:nvPr/>
        </p:nvSpPr>
        <p:spPr>
          <a:xfrm>
            <a:off x="5683623" y="1608816"/>
            <a:ext cx="606910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“house parties,” in which customers earn commissions by selling the product to their friends and neighbours.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Every sales pitch is an opportunity not only to sell,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But also to persuade other to become representatives.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Tupperware parties are still going strong decades after they started.</a:t>
            </a:r>
          </a:p>
        </p:txBody>
      </p:sp>
      <p:pic>
        <p:nvPicPr>
          <p:cNvPr id="24578" name="Picture 2" descr="Risultati immagini per tupperware house par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1" y="1817792"/>
            <a:ext cx="4683555" cy="336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67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Viral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as</a:t>
            </a:r>
            <a:r>
              <a:rPr lang="it-IT" b="1" dirty="0">
                <a:solidFill>
                  <a:srgbClr val="002060"/>
                </a:solidFill>
              </a:rPr>
              <a:t> Facebook</a:t>
            </a:r>
          </a:p>
        </p:txBody>
      </p:sp>
      <p:sp>
        <p:nvSpPr>
          <p:cNvPr id="3" name="Rettangolo 2"/>
          <p:cNvSpPr/>
          <p:nvPr/>
        </p:nvSpPr>
        <p:spPr>
          <a:xfrm>
            <a:off x="924561" y="980653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 the viral engine of growth, monetary exchange does not drive new growth;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it is an indicator that </a:t>
            </a:r>
            <a:r>
              <a:rPr lang="en-GB" sz="2400" b="1" dirty="0"/>
              <a:t>customers value </a:t>
            </a:r>
            <a:r>
              <a:rPr lang="en-GB" sz="2400" dirty="0"/>
              <a:t>the product enough to pay for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Facebook or Hotmail had started charging customers in their early days it would have </a:t>
            </a:r>
            <a:r>
              <a:rPr lang="en-GB" sz="2400" b="1" dirty="0"/>
              <a:t>impeded their ability to grow</a:t>
            </a:r>
            <a:r>
              <a:rPr lang="en-GB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 customers by investing their time and attention in the product, make the product </a:t>
            </a:r>
            <a:r>
              <a:rPr lang="en-GB" sz="2400" b="1" dirty="0"/>
              <a:t>valuable to advertisers</a:t>
            </a:r>
            <a:r>
              <a:rPr lang="en-GB" sz="2400" dirty="0"/>
              <a:t>. </a:t>
            </a:r>
          </a:p>
        </p:txBody>
      </p:sp>
      <p:pic>
        <p:nvPicPr>
          <p:cNvPr id="33794" name="Picture 2" descr="Risultati immagini per viral faceboo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2"/>
          <a:stretch/>
        </p:blipFill>
        <p:spPr bwMode="auto">
          <a:xfrm>
            <a:off x="7415848" y="980653"/>
            <a:ext cx="4480144" cy="496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347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34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pic>
        <p:nvPicPr>
          <p:cNvPr id="2054" name="Picture 6" descr="Risultati immagini per engine of grow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3"/>
          <a:stretch/>
        </p:blipFill>
        <p:spPr bwMode="auto">
          <a:xfrm>
            <a:off x="300318" y="1617955"/>
            <a:ext cx="7148629" cy="42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5257800" y="65758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*Ash </a:t>
            </a:r>
            <a:r>
              <a:rPr lang="en-US" sz="900" dirty="0" err="1"/>
              <a:t>Maurya</a:t>
            </a:r>
            <a:r>
              <a:rPr lang="en-US" sz="900" dirty="0"/>
              <a:t>, Author and Creator of Lean Canvas: https://www.slideshare.net/ashmaurya/pirate-metrics-20-aarrr</a:t>
            </a:r>
            <a:endParaRPr lang="en-GB" sz="900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Engines</a:t>
            </a:r>
            <a:r>
              <a:rPr lang="it-IT" b="1" dirty="0">
                <a:solidFill>
                  <a:srgbClr val="002060"/>
                </a:solidFill>
              </a:rPr>
              <a:t> and </a:t>
            </a:r>
            <a:r>
              <a:rPr lang="it-IT" b="1" dirty="0" err="1">
                <a:solidFill>
                  <a:srgbClr val="002060"/>
                </a:solidFill>
              </a:rPr>
              <a:t>Measures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Paid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7371080" y="1330175"/>
            <a:ext cx="420839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Growth in terms of Advertising? more than that.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Startups</a:t>
            </a:r>
            <a:r>
              <a:rPr lang="en-GB" sz="2400" dirty="0"/>
              <a:t> that employ an outbound sales force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Retail companies that rely on foot traffic.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All these costs should be factored into the Cost Per Acquisition(CPA)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Customer should be measured as Life Time Value.</a:t>
            </a:r>
          </a:p>
        </p:txBody>
      </p:sp>
    </p:spTree>
    <p:extLst>
      <p:ext uri="{BB962C8B-B14F-4D97-AF65-F5344CB8AC3E}">
        <p14:creationId xmlns:p14="http://schemas.microsoft.com/office/powerpoint/2010/main" val="144716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35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Engines</a:t>
            </a:r>
            <a:r>
              <a:rPr lang="it-IT" b="1" dirty="0">
                <a:solidFill>
                  <a:srgbClr val="002060"/>
                </a:solidFill>
              </a:rPr>
              <a:t> and </a:t>
            </a:r>
            <a:r>
              <a:rPr lang="it-IT" b="1" dirty="0" err="1">
                <a:solidFill>
                  <a:srgbClr val="002060"/>
                </a:solidFill>
              </a:rPr>
              <a:t>Measures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Paid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924561" y="1325563"/>
            <a:ext cx="82702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Over time, any source of customer acquisition will tend to have its </a:t>
            </a:r>
            <a:r>
              <a:rPr lang="en-GB" sz="2400" b="1" dirty="0"/>
              <a:t>CPA bid up </a:t>
            </a:r>
            <a:r>
              <a:rPr lang="en-GB" sz="2400" dirty="0"/>
              <a:t>by competition: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If everyone in an industry makes the same amount of money on each sale,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 they all will spend most of their marginal profit to the source of acquisition.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/>
              <a:t>=&gt;The ability to grow in the long term requires a differentiated ability to </a:t>
            </a:r>
            <a:r>
              <a:rPr lang="en-GB" sz="2400" b="1" dirty="0"/>
              <a:t>monetize a certain set of customers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196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36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Engines</a:t>
            </a:r>
            <a:r>
              <a:rPr lang="it-IT" b="1" dirty="0">
                <a:solidFill>
                  <a:srgbClr val="002060"/>
                </a:solidFill>
              </a:rPr>
              <a:t> and </a:t>
            </a:r>
            <a:r>
              <a:rPr lang="it-IT" b="1" dirty="0" err="1">
                <a:solidFill>
                  <a:srgbClr val="002060"/>
                </a:solidFill>
              </a:rPr>
              <a:t>Measures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Paid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4653281" y="1404293"/>
            <a:ext cx="69595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Misconception: IMVU as an add-on to existing instant messaging networks. (Viral Engine)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IMVU’s customers didn’t want to use it with existing friends. But to make </a:t>
            </a:r>
            <a:r>
              <a:rPr lang="en-US" sz="2400" b="1" dirty="0"/>
              <a:t>new friends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 strong incentive to bring new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IMVU was able to grow by using </a:t>
            </a:r>
            <a:r>
              <a:rPr lang="en-US" sz="2400" b="1" dirty="0"/>
              <a:t>paid advertising</a:t>
            </a:r>
            <a:r>
              <a:rPr lang="en-US" sz="2400" dirty="0"/>
              <a:t>, because customers were willing to pay more for the product than it costed to advertise. (Paid Engine)</a:t>
            </a:r>
            <a:endParaRPr lang="en-GB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04293"/>
            <a:ext cx="3769360" cy="39804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79" y="4405072"/>
            <a:ext cx="3510280" cy="177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9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Engines</a:t>
            </a:r>
            <a:r>
              <a:rPr lang="it-IT" b="1" dirty="0">
                <a:solidFill>
                  <a:srgbClr val="002060"/>
                </a:solidFill>
              </a:rPr>
              <a:t> of </a:t>
            </a:r>
            <a:r>
              <a:rPr lang="it-IT" b="1" dirty="0" err="1">
                <a:solidFill>
                  <a:srgbClr val="002060"/>
                </a:solidFill>
              </a:rPr>
              <a:t>Growth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37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0155"/>
              </p:ext>
            </p:extLst>
          </p:nvPr>
        </p:nvGraphicFramePr>
        <p:xfrm>
          <a:off x="1061012" y="1733604"/>
          <a:ext cx="9387839" cy="4805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399">
                  <a:extLst>
                    <a:ext uri="{9D8B030D-6E8A-4147-A177-3AD203B41FA5}">
                      <a16:colId xmlns:a16="http://schemas.microsoft.com/office/drawing/2014/main" val="116961630"/>
                    </a:ext>
                  </a:extLst>
                </a:gridCol>
                <a:gridCol w="2476747">
                  <a:extLst>
                    <a:ext uri="{9D8B030D-6E8A-4147-A177-3AD203B41FA5}">
                      <a16:colId xmlns:a16="http://schemas.microsoft.com/office/drawing/2014/main" val="761777204"/>
                    </a:ext>
                  </a:extLst>
                </a:gridCol>
                <a:gridCol w="2671424">
                  <a:extLst>
                    <a:ext uri="{9D8B030D-6E8A-4147-A177-3AD203B41FA5}">
                      <a16:colId xmlns:a16="http://schemas.microsoft.com/office/drawing/2014/main" val="3330412442"/>
                    </a:ext>
                  </a:extLst>
                </a:gridCol>
                <a:gridCol w="2563269">
                  <a:extLst>
                    <a:ext uri="{9D8B030D-6E8A-4147-A177-3AD203B41FA5}">
                      <a16:colId xmlns:a16="http://schemas.microsoft.com/office/drawing/2014/main" val="236389658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STICKY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VIRAL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PAID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712513"/>
                  </a:ext>
                </a:extLst>
              </a:tr>
              <a:tr h="1573090">
                <a:tc>
                  <a:txBody>
                    <a:bodyPr/>
                    <a:lstStyle/>
                    <a:p>
                      <a:pPr algn="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Approach</a:t>
                      </a:r>
                    </a:p>
                    <a:p>
                      <a:pPr algn="r"/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Keep people coming back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Make people invite friends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Spend money to get customers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31771"/>
                  </a:ext>
                </a:extLst>
              </a:tr>
              <a:tr h="1777628">
                <a:tc>
                  <a:txBody>
                    <a:bodyPr/>
                    <a:lstStyle/>
                    <a:p>
                      <a:pPr algn="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New Customer Acquisition - Churn Rate</a:t>
                      </a:r>
                    </a:p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(make them faster that you loose them)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Viral coefficient </a:t>
                      </a:r>
                    </a:p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(How many they tell, how fast they tell them)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Cost per Acquisition</a:t>
                      </a:r>
                    </a:p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Customer Lifetime Value</a:t>
                      </a:r>
                    </a:p>
                    <a:p>
                      <a:pPr algn="l"/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518177"/>
                  </a:ext>
                </a:extLst>
              </a:tr>
              <a:tr h="814510">
                <a:tc>
                  <a:txBody>
                    <a:bodyPr/>
                    <a:lstStyle/>
                    <a:p>
                      <a:pPr algn="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Database Solutions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Hotmail, Facebook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IMVU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389908"/>
                  </a:ext>
                </a:extLst>
              </a:tr>
            </a:tbl>
          </a:graphicData>
        </a:graphic>
      </p:graphicFrame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041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Some more on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Vanity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38</a:t>
            </a:fld>
            <a:endParaRPr lang="it-IT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3" name="Rettangolo 2"/>
          <p:cNvSpPr/>
          <p:nvPr/>
        </p:nvSpPr>
        <p:spPr>
          <a:xfrm>
            <a:off x="838200" y="1879565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/>
              <a:t>Beware of </a:t>
            </a:r>
            <a:r>
              <a:rPr lang="en-GB" sz="2800" b="1" dirty="0"/>
              <a:t>Vanity Metrics</a:t>
            </a:r>
            <a:r>
              <a:rPr lang="en-GB" sz="2800" dirty="0"/>
              <a:t>!</a:t>
            </a:r>
          </a:p>
          <a:p>
            <a:endParaRPr lang="en-GB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A number that </a:t>
            </a:r>
            <a:r>
              <a:rPr lang="en-US" sz="2800" b="1" dirty="0"/>
              <a:t>indicates improvement but is disconnected </a:t>
            </a:r>
            <a:r>
              <a:rPr lang="en-US" sz="2800" dirty="0"/>
              <a:t>from the progress of your organization’s mission.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537515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Some more on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Vanity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39</a:t>
            </a:fld>
            <a:endParaRPr lang="it-IT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3" name="Rettangolo 2"/>
          <p:cNvSpPr/>
          <p:nvPr/>
        </p:nvSpPr>
        <p:spPr>
          <a:xfrm>
            <a:off x="838200" y="1853187"/>
            <a:ext cx="87717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Ex. “web traffic.”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be a good but depend from the context: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spending thousands of dollars on Google AdWords;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but, if no users convert into email signups,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then this additional traffic isn’t helping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415621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Why Engines of Growth?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721796"/>
            <a:ext cx="9139855" cy="379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“Startups don’t starve; they drown.” </a:t>
            </a:r>
            <a:r>
              <a:rPr lang="en-US" dirty="0"/>
              <a:t>Shawn Carolan </a:t>
            </a:r>
            <a:endParaRPr lang="en-US" sz="2800" dirty="0"/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4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2383928"/>
            <a:ext cx="100956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Ideas about how to make the product better: most are mere optimizations.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Startups have to focus on the big experiments that lead to </a:t>
            </a:r>
            <a:r>
              <a:rPr lang="en-US" sz="2800" b="1" dirty="0"/>
              <a:t>validated learning</a:t>
            </a:r>
            <a:r>
              <a:rPr lang="en-US" sz="28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engines of growth framework helps stay focused on the metrics that matter.</a:t>
            </a:r>
          </a:p>
        </p:txBody>
      </p:sp>
    </p:spTree>
    <p:extLst>
      <p:ext uri="{BB962C8B-B14F-4D97-AF65-F5344CB8AC3E}">
        <p14:creationId xmlns:p14="http://schemas.microsoft.com/office/powerpoint/2010/main" val="4279236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Good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 Features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40</a:t>
            </a:fld>
            <a:endParaRPr lang="it-IT" dirty="0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3" name="Rettangolo 2"/>
          <p:cNvSpPr/>
          <p:nvPr/>
        </p:nvSpPr>
        <p:spPr>
          <a:xfrm>
            <a:off x="838200" y="1879564"/>
            <a:ext cx="7147560" cy="321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The three A’s of metrics: </a:t>
            </a:r>
          </a:p>
          <a:p>
            <a:endParaRPr lang="en-GB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Actionable,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Accessible,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Auditable.</a:t>
            </a:r>
          </a:p>
        </p:txBody>
      </p:sp>
      <p:pic>
        <p:nvPicPr>
          <p:cNvPr id="6148" name="Picture 4" descr="http://m.c.lnkd.licdn.com/mpr/mpr/p/1/005/08f/2a7/2cdf0c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40" y="1367559"/>
            <a:ext cx="3270885" cy="26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m.c.lnkd.licdn.com/mpr/mpr/p/2/005/08f/2b1/16b55d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47" y="3773234"/>
            <a:ext cx="2947035" cy="19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55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Actionable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41</a:t>
            </a:fld>
            <a:endParaRPr lang="it-IT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3" name="Rettangolo 2"/>
          <p:cNvSpPr/>
          <p:nvPr/>
        </p:nvSpPr>
        <p:spPr>
          <a:xfrm>
            <a:off x="838200" y="187956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“Don’t be so busy learning that you don’t have time to be doing.” </a:t>
            </a:r>
            <a:r>
              <a:rPr lang="en-US" sz="2000" dirty="0"/>
              <a:t>Bruce Van Horn </a:t>
            </a:r>
            <a:endParaRPr lang="en-GB" sz="2800" dirty="0"/>
          </a:p>
        </p:txBody>
      </p:sp>
      <p:sp>
        <p:nvSpPr>
          <p:cNvPr id="6" name="Rettangolo 5"/>
          <p:cNvSpPr/>
          <p:nvPr/>
        </p:nvSpPr>
        <p:spPr>
          <a:xfrm>
            <a:off x="838200" y="3473084"/>
            <a:ext cx="94575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you know the answer to that question, what decision are you going to make?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 you really need to measure in order to make a decision?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Ex. if visitors to your site double, what are you going to change? </a:t>
            </a:r>
            <a:endParaRPr lang="en-GB" sz="2400" dirty="0"/>
          </a:p>
        </p:txBody>
      </p:sp>
      <p:sp>
        <p:nvSpPr>
          <p:cNvPr id="7" name="Rettangolo 6"/>
          <p:cNvSpPr/>
          <p:nvPr/>
        </p:nvSpPr>
        <p:spPr>
          <a:xfrm>
            <a:off x="9270253" y="6437888"/>
            <a:ext cx="15023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http://jem9.com/3-metrics/</a:t>
            </a:r>
          </a:p>
        </p:txBody>
      </p:sp>
    </p:spTree>
    <p:extLst>
      <p:ext uri="{BB962C8B-B14F-4D97-AF65-F5344CB8AC3E}">
        <p14:creationId xmlns:p14="http://schemas.microsoft.com/office/powerpoint/2010/main" val="1146833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Accessible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42</a:t>
            </a:fld>
            <a:endParaRPr lang="it-IT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3" name="Rettangolo 2"/>
          <p:cNvSpPr/>
          <p:nvPr/>
        </p:nvSpPr>
        <p:spPr>
          <a:xfrm>
            <a:off x="838200" y="3540194"/>
            <a:ext cx="929933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Do </a:t>
            </a:r>
            <a:r>
              <a:rPr lang="it-IT" sz="2400" dirty="0" err="1"/>
              <a:t>your</a:t>
            </a:r>
            <a:r>
              <a:rPr lang="it-IT" sz="2400" dirty="0"/>
              <a:t> stakeholders </a:t>
            </a:r>
            <a:r>
              <a:rPr lang="it-IT" sz="2400" dirty="0" err="1"/>
              <a:t>understand</a:t>
            </a:r>
            <a:r>
              <a:rPr lang="it-IT" sz="2400" dirty="0"/>
              <a:t> </a:t>
            </a:r>
            <a:r>
              <a:rPr lang="it-IT" sz="2400" dirty="0" err="1"/>
              <a:t>your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is much harder to make information easily accessible, especially to folks outside your specialty.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KEY DATA SHOULD BE AVAILABLE TO ANY EMPLOYEE, ANYTIME, IN A MATTER OF MINUTES</a:t>
            </a:r>
            <a:endParaRPr lang="en-GB" sz="2400" dirty="0"/>
          </a:p>
        </p:txBody>
      </p:sp>
      <p:sp>
        <p:nvSpPr>
          <p:cNvPr id="5" name="Rettangolo 4"/>
          <p:cNvSpPr/>
          <p:nvPr/>
        </p:nvSpPr>
        <p:spPr>
          <a:xfrm>
            <a:off x="838200" y="1690688"/>
            <a:ext cx="9158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/>
              <a:t>“If you want me to give you a two-hour presentation, I am ready today. If you want only a five-minute speech, it will take me two weeks to prepare.”</a:t>
            </a:r>
            <a:r>
              <a:rPr lang="en-US" dirty="0"/>
              <a:t>– Mark Twain</a:t>
            </a:r>
          </a:p>
        </p:txBody>
      </p:sp>
      <p:sp>
        <p:nvSpPr>
          <p:cNvPr id="7" name="Rettangolo 6"/>
          <p:cNvSpPr/>
          <p:nvPr/>
        </p:nvSpPr>
        <p:spPr>
          <a:xfrm>
            <a:off x="9131921" y="6423496"/>
            <a:ext cx="15023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http://jem9.com/3-metrics/</a:t>
            </a:r>
          </a:p>
        </p:txBody>
      </p:sp>
    </p:spTree>
    <p:extLst>
      <p:ext uri="{BB962C8B-B14F-4D97-AF65-F5344CB8AC3E}">
        <p14:creationId xmlns:p14="http://schemas.microsoft.com/office/powerpoint/2010/main" val="1887973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Auditable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43</a:t>
            </a:fld>
            <a:endParaRPr lang="it-IT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3095" y="3507443"/>
            <a:ext cx="1030160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Ideally any member of your team could find the source data and reproduce your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marketing metrics to be transparent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want the writing to be on the wall so that business stakeholders and teams are taking sensible business decision.</a:t>
            </a:r>
            <a:endParaRPr lang="en-GB" sz="3200" dirty="0"/>
          </a:p>
        </p:txBody>
      </p:sp>
      <p:sp>
        <p:nvSpPr>
          <p:cNvPr id="10" name="Rettangolo 9"/>
          <p:cNvSpPr/>
          <p:nvPr/>
        </p:nvSpPr>
        <p:spPr>
          <a:xfrm>
            <a:off x="693420" y="1704976"/>
            <a:ext cx="103555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“….. optimism is highly valued, socially and in the market; people and firms reward the providers of dangerously misleading information more than they reward truth tellers.”</a:t>
            </a:r>
            <a:r>
              <a:rPr lang="en-US" sz="1600" dirty="0"/>
              <a:t>― Daniel </a:t>
            </a:r>
            <a:r>
              <a:rPr lang="en-US" sz="1600" dirty="0" err="1"/>
              <a:t>Kahneman</a:t>
            </a:r>
            <a:r>
              <a:rPr lang="en-US" sz="1600" dirty="0"/>
              <a:t>, Thinking, Fast and Slow</a:t>
            </a:r>
            <a:endParaRPr lang="en-GB" sz="1600" dirty="0"/>
          </a:p>
        </p:txBody>
      </p:sp>
      <p:sp>
        <p:nvSpPr>
          <p:cNvPr id="11" name="Rettangolo 10"/>
          <p:cNvSpPr/>
          <p:nvPr/>
        </p:nvSpPr>
        <p:spPr>
          <a:xfrm>
            <a:off x="9231033" y="6423496"/>
            <a:ext cx="15023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http://jem9.com/3-metrics/</a:t>
            </a:r>
          </a:p>
        </p:txBody>
      </p:sp>
    </p:spTree>
    <p:extLst>
      <p:ext uri="{BB962C8B-B14F-4D97-AF65-F5344CB8AC3E}">
        <p14:creationId xmlns:p14="http://schemas.microsoft.com/office/powerpoint/2010/main" val="2611206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43220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T</a:t>
            </a:r>
            <a:r>
              <a:rPr lang="en-US" b="1" dirty="0" err="1">
                <a:solidFill>
                  <a:srgbClr val="002060"/>
                </a:solidFill>
              </a:rPr>
              <a:t>ips</a:t>
            </a:r>
            <a:r>
              <a:rPr lang="en-US" b="1" dirty="0">
                <a:solidFill>
                  <a:srgbClr val="002060"/>
                </a:solidFill>
              </a:rPr>
              <a:t> for more actionable metrics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44</a:t>
            </a:fld>
            <a:endParaRPr lang="it-IT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3" name="Rettangolo 2"/>
          <p:cNvSpPr/>
          <p:nvPr/>
        </p:nvSpPr>
        <p:spPr>
          <a:xfrm>
            <a:off x="4808220" y="1269723"/>
            <a:ext cx="65455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 Split-tests.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A/B experiments produce the most actionable of all metrics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explicitly </a:t>
            </a:r>
            <a:r>
              <a:rPr lang="en-US" sz="2400" b="1" dirty="0"/>
              <a:t>refute or confirm </a:t>
            </a:r>
            <a:r>
              <a:rPr lang="en-US" sz="2400" dirty="0"/>
              <a:t>a specific hypothesis. 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Integrate them into your decision loop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“if this test turns out differently from how I expect, will that cast serious doubts on what I think I know about my customers?” 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A/B system you can use is Google Website Optimizer </a:t>
            </a:r>
          </a:p>
        </p:txBody>
      </p:sp>
      <p:sp>
        <p:nvSpPr>
          <p:cNvPr id="9" name="Rettangolo 8"/>
          <p:cNvSpPr/>
          <p:nvPr/>
        </p:nvSpPr>
        <p:spPr>
          <a:xfrm>
            <a:off x="7336008" y="64234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http://tim.blog/2009/05/19/vanity-metrics-vs-actionable-metrics/</a:t>
            </a:r>
          </a:p>
        </p:txBody>
      </p:sp>
      <p:pic>
        <p:nvPicPr>
          <p:cNvPr id="10244" name="Picture 4" descr="Risultati immagini per split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31" y="1916723"/>
            <a:ext cx="3130061" cy="29734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142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43220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T</a:t>
            </a:r>
            <a:r>
              <a:rPr lang="en-US" b="1" dirty="0" err="1">
                <a:solidFill>
                  <a:srgbClr val="002060"/>
                </a:solidFill>
              </a:rPr>
              <a:t>ips</a:t>
            </a:r>
            <a:r>
              <a:rPr lang="en-US" b="1" dirty="0">
                <a:solidFill>
                  <a:srgbClr val="002060"/>
                </a:solidFill>
              </a:rPr>
              <a:t> for more actionable metrics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45</a:t>
            </a:fld>
            <a:endParaRPr lang="it-IT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3" name="Rettangolo 2"/>
          <p:cNvSpPr/>
          <p:nvPr/>
        </p:nvSpPr>
        <p:spPr>
          <a:xfrm>
            <a:off x="838200" y="1368783"/>
            <a:ext cx="65455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Per-customer metrics.</a:t>
            </a:r>
            <a:endParaRPr lang="en-US" sz="28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“Metrics are people, too.”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Vanity metrics take our attention away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Look at data that is happening on a per-customer or per-segment basis.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Ex. instead of total number of pageviews in a month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the number of pageviews per new customer and returning customer. </a:t>
            </a:r>
          </a:p>
        </p:txBody>
      </p:sp>
      <p:sp>
        <p:nvSpPr>
          <p:cNvPr id="7" name="Rettangolo 6"/>
          <p:cNvSpPr/>
          <p:nvPr/>
        </p:nvSpPr>
        <p:spPr>
          <a:xfrm>
            <a:off x="7336008" y="64234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http://tim.blog/2009/05/19/vanity-metrics-vs-actionable-metrics/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296" y="1673530"/>
            <a:ext cx="2864904" cy="28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3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43220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T</a:t>
            </a:r>
            <a:r>
              <a:rPr lang="en-US" b="1" dirty="0" err="1">
                <a:solidFill>
                  <a:srgbClr val="002060"/>
                </a:solidFill>
              </a:rPr>
              <a:t>ips</a:t>
            </a:r>
            <a:r>
              <a:rPr lang="en-US" b="1" dirty="0">
                <a:solidFill>
                  <a:srgbClr val="002060"/>
                </a:solidFill>
              </a:rPr>
              <a:t> for more actionable metrics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46</a:t>
            </a:fld>
            <a:endParaRPr lang="it-IT" dirty="0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3" name="Rettangolo 2"/>
          <p:cNvSpPr/>
          <p:nvPr/>
        </p:nvSpPr>
        <p:spPr>
          <a:xfrm>
            <a:off x="5337810" y="1620243"/>
            <a:ext cx="65455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Keyword (SEM/SEO) metrics</a:t>
            </a:r>
          </a:p>
          <a:p>
            <a:pPr fontAlgn="base"/>
            <a:endParaRPr lang="en-US" sz="2400" b="1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SEM (Search Engine Marketing) and SEO (Search Engine Optimization) are great customer acquisition tactics</a:t>
            </a:r>
          </a:p>
          <a:p>
            <a:pPr fontAlgn="base"/>
            <a:endParaRPr lang="en-U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but can reveal important insights about customers,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treat customers acquired with a given keyword as a segment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track their metrics over time.</a:t>
            </a:r>
          </a:p>
        </p:txBody>
      </p:sp>
      <p:sp>
        <p:nvSpPr>
          <p:cNvPr id="7" name="Rettangolo 6"/>
          <p:cNvSpPr/>
          <p:nvPr/>
        </p:nvSpPr>
        <p:spPr>
          <a:xfrm>
            <a:off x="7336008" y="64234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http://tim.blog/2009/05/19/vanity-metrics-vs-actionable-metrics/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80" y="2283374"/>
            <a:ext cx="2453672" cy="24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44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43220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A</a:t>
            </a:r>
            <a:r>
              <a:rPr lang="en-US" b="1" dirty="0" err="1">
                <a:solidFill>
                  <a:srgbClr val="002060"/>
                </a:solidFill>
              </a:rPr>
              <a:t>ctionable</a:t>
            </a:r>
            <a:r>
              <a:rPr lang="en-US" b="1" dirty="0">
                <a:solidFill>
                  <a:srgbClr val="002060"/>
                </a:solidFill>
              </a:rPr>
              <a:t> metrics recap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47</a:t>
            </a:fld>
            <a:endParaRPr lang="it-IT" dirty="0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  <p:sp>
        <p:nvSpPr>
          <p:cNvPr id="5" name="Rettangolo 4"/>
          <p:cNvSpPr/>
          <p:nvPr/>
        </p:nvSpPr>
        <p:spPr>
          <a:xfrm>
            <a:off x="838200" y="1762454"/>
            <a:ext cx="95326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AutoNum type="arabicPeriod"/>
            </a:pPr>
            <a:r>
              <a:rPr lang="en-US" sz="2400" b="1" dirty="0">
                <a:solidFill>
                  <a:srgbClr val="333333"/>
                </a:solidFill>
              </a:rPr>
              <a:t>Measure what matters.</a:t>
            </a:r>
            <a:r>
              <a:rPr lang="en-US" sz="2400" dirty="0">
                <a:solidFill>
                  <a:srgbClr val="333333"/>
                </a:solidFill>
              </a:rPr>
              <a:t> Actionable metrics help us realize we have a problem and point us in the right direction to start solving it.</a:t>
            </a:r>
          </a:p>
          <a:p>
            <a:pPr marL="457200" indent="-457200" fontAlgn="base">
              <a:buAutoNum type="arabicPeriod"/>
            </a:pPr>
            <a:endParaRPr lang="en-US" sz="2400" b="1" dirty="0">
              <a:solidFill>
                <a:srgbClr val="333333"/>
              </a:solidFill>
            </a:endParaRPr>
          </a:p>
          <a:p>
            <a:pPr marL="457200" indent="-457200" fontAlgn="base">
              <a:buAutoNum type="arabicPeriod"/>
            </a:pPr>
            <a:r>
              <a:rPr lang="en-US" sz="2400" b="1" dirty="0">
                <a:solidFill>
                  <a:srgbClr val="333333"/>
                </a:solidFill>
              </a:rPr>
              <a:t>Metrics are people, too.</a:t>
            </a:r>
            <a:r>
              <a:rPr lang="en-US" sz="2400" dirty="0">
                <a:solidFill>
                  <a:srgbClr val="333333"/>
                </a:solidFill>
              </a:rPr>
              <a:t> Not sure what the numbers mean? Get the customers on the phone and ask them.</a:t>
            </a:r>
          </a:p>
          <a:p>
            <a:pPr marL="457200" indent="-457200" fontAlgn="base">
              <a:buAutoNum type="arabicPeriod"/>
            </a:pPr>
            <a:endParaRPr lang="en-US" sz="2400" b="1" dirty="0">
              <a:solidFill>
                <a:srgbClr val="333333"/>
              </a:solidFill>
            </a:endParaRPr>
          </a:p>
          <a:p>
            <a:pPr marL="457200" indent="-457200" fontAlgn="base">
              <a:buAutoNum type="arabicPeriod"/>
            </a:pPr>
            <a:r>
              <a:rPr lang="en-US" sz="2400" b="1" dirty="0">
                <a:solidFill>
                  <a:srgbClr val="333333"/>
                </a:solidFill>
              </a:rPr>
              <a:t>Measure the Macro.</a:t>
            </a:r>
            <a:r>
              <a:rPr lang="en-US" sz="2400" dirty="0">
                <a:solidFill>
                  <a:srgbClr val="333333"/>
                </a:solidFill>
              </a:rPr>
              <a:t> not to get distracted by intermediate metrics      Ex. don’t care about click-through rates, care about the customer behaviors that lead to purchase.</a:t>
            </a:r>
            <a:endParaRPr lang="en-US" sz="2400" dirty="0">
              <a:solidFill>
                <a:srgbClr val="333333"/>
              </a:solidFill>
              <a:effectLst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7336008" y="642349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http://tim.blog/2009/05/19/vanity-metrics-vs-actionable-metrics/</a:t>
            </a:r>
          </a:p>
        </p:txBody>
      </p:sp>
    </p:spTree>
    <p:extLst>
      <p:ext uri="{BB962C8B-B14F-4D97-AF65-F5344CB8AC3E}">
        <p14:creationId xmlns:p14="http://schemas.microsoft.com/office/powerpoint/2010/main" val="297329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960683"/>
            <a:ext cx="9144000" cy="1039325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Thank you!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4000" y="3988899"/>
            <a:ext cx="9144000" cy="1655762"/>
          </a:xfrm>
        </p:spPr>
        <p:txBody>
          <a:bodyPr/>
          <a:lstStyle/>
          <a:p>
            <a:r>
              <a:rPr lang="en-GB" dirty="0"/>
              <a:t>Brought to you by EIT Digital Master School @</a:t>
            </a:r>
            <a:r>
              <a:rPr lang="en-GB" dirty="0" err="1"/>
              <a:t>Eötvös</a:t>
            </a:r>
            <a:r>
              <a:rPr lang="en-GB" dirty="0"/>
              <a:t> </a:t>
            </a:r>
            <a:r>
              <a:rPr lang="en-GB" dirty="0" err="1"/>
              <a:t>Lorand</a:t>
            </a:r>
            <a:r>
              <a:rPr lang="en-GB" dirty="0"/>
              <a:t> University</a:t>
            </a:r>
          </a:p>
          <a:p>
            <a:r>
              <a:rPr lang="en-GB" b="1" dirty="0">
                <a:solidFill>
                  <a:srgbClr val="002060"/>
                </a:solidFill>
              </a:rPr>
              <a:t>Find me at: anna.reale@inf.elte.hu</a:t>
            </a:r>
          </a:p>
        </p:txBody>
      </p:sp>
    </p:spTree>
    <p:extLst>
      <p:ext uri="{BB962C8B-B14F-4D97-AF65-F5344CB8AC3E}">
        <p14:creationId xmlns:p14="http://schemas.microsoft.com/office/powerpoint/2010/main" val="161654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Sustainable growth</a:t>
            </a:r>
            <a:endParaRPr lang="it-IT" b="1" dirty="0">
              <a:solidFill>
                <a:srgbClr val="002060"/>
              </a:solidFill>
            </a:endParaRPr>
          </a:p>
        </p:txBody>
      </p:sp>
      <p:pic>
        <p:nvPicPr>
          <p:cNvPr id="4098" name="Picture 2" descr="Risultati immagini per word of mou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3"/>
          <a:stretch/>
        </p:blipFill>
        <p:spPr bwMode="auto">
          <a:xfrm>
            <a:off x="2733675" y="3261947"/>
            <a:ext cx="9458326" cy="327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5</a:t>
            </a:fld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759069" y="1525936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characterized by one simple rule: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4000" dirty="0"/>
              <a:t>“New customers come from the actions of past customers.”</a:t>
            </a:r>
          </a:p>
        </p:txBody>
      </p:sp>
    </p:spTree>
    <p:extLst>
      <p:ext uri="{BB962C8B-B14F-4D97-AF65-F5344CB8AC3E}">
        <p14:creationId xmlns:p14="http://schemas.microsoft.com/office/powerpoint/2010/main" val="353046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Sustainable growth sources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634959"/>
            <a:ext cx="7973393" cy="4308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Four primary ways past customers drive sustainable growth: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/>
              <a:t>Word of mouth.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/>
              <a:t>Side effect of product usage.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/>
              <a:t>Funded advertising.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/>
              <a:t>Repeat purchase or use. 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6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59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31" y="2309"/>
            <a:ext cx="10348546" cy="687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Word of mouth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7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Word of mouth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634959"/>
            <a:ext cx="5883755" cy="43086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Embedded in most products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Caused by satisfied customers’ </a:t>
            </a:r>
            <a:r>
              <a:rPr lang="en-US" sz="2800" b="1" dirty="0"/>
              <a:t>enthusiasm</a:t>
            </a:r>
            <a:r>
              <a:rPr lang="en-US" sz="2800" dirty="0"/>
              <a:t> for it.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That is what makes social media powerful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That is why we have recommendations &amp; review sites/ forums 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8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l="25332" r="24250"/>
          <a:stretch/>
        </p:blipFill>
        <p:spPr>
          <a:xfrm>
            <a:off x="7391400" y="909672"/>
            <a:ext cx="4114800" cy="36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Why Word of mouth?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9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287" y="859972"/>
            <a:ext cx="6760029" cy="499793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8079" r="4733"/>
          <a:stretch/>
        </p:blipFill>
        <p:spPr>
          <a:xfrm>
            <a:off x="0" y="1687286"/>
            <a:ext cx="690691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30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9067</TotalTime>
  <Words>2030</Words>
  <Application>Microsoft Office PowerPoint</Application>
  <PresentationFormat>Widescreen</PresentationFormat>
  <Paragraphs>382</Paragraphs>
  <Slides>48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di Office</vt:lpstr>
      <vt:lpstr>Engines of Growth</vt:lpstr>
      <vt:lpstr>The engine of growth</vt:lpstr>
      <vt:lpstr>Some more on this: going Lean</vt:lpstr>
      <vt:lpstr>Why Engines of Growth?</vt:lpstr>
      <vt:lpstr>Sustainable growth</vt:lpstr>
      <vt:lpstr>Sustainable growth sources</vt:lpstr>
      <vt:lpstr>Word of mouth</vt:lpstr>
      <vt:lpstr>Word of mouth</vt:lpstr>
      <vt:lpstr>Why Word of mouth?</vt:lpstr>
      <vt:lpstr>Why Word of mouth?</vt:lpstr>
      <vt:lpstr>Word of mouth tips</vt:lpstr>
      <vt:lpstr>Word of mouth tips</vt:lpstr>
      <vt:lpstr>Word of mouth tips</vt:lpstr>
      <vt:lpstr>Product Usage Side Effect</vt:lpstr>
      <vt:lpstr>Product Usage Side Effect</vt:lpstr>
      <vt:lpstr>Product Usage Side Effect</vt:lpstr>
      <vt:lpstr>Difference with word-of-mouth</vt:lpstr>
      <vt:lpstr>Founded Advertisement</vt:lpstr>
      <vt:lpstr>Founded advertising</vt:lpstr>
      <vt:lpstr>Repeated purchase or use</vt:lpstr>
      <vt:lpstr>Repeated purchase or use</vt:lpstr>
      <vt:lpstr>Incentivize Repeated purchase</vt:lpstr>
      <vt:lpstr>Presentazione standard di PowerPoint</vt:lpstr>
      <vt:lpstr>Engines of Growth</vt:lpstr>
      <vt:lpstr>Engines of Growth &amp; Pirates Metrics</vt:lpstr>
      <vt:lpstr>Pirates Metrics</vt:lpstr>
      <vt:lpstr>Engines of Growth &amp; Pirates Metrics</vt:lpstr>
      <vt:lpstr>Engines of Growth</vt:lpstr>
      <vt:lpstr>Engines and Measures: Sticky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Engines and Measures: Paid</vt:lpstr>
      <vt:lpstr>Engines and Measures: Paid</vt:lpstr>
      <vt:lpstr>Engines and Measures: Paid</vt:lpstr>
      <vt:lpstr>Engines of Growth</vt:lpstr>
      <vt:lpstr>Some more on Metrics: Vanity</vt:lpstr>
      <vt:lpstr>Some more on Metrics: Vanity</vt:lpstr>
      <vt:lpstr>Good Metrics Features</vt:lpstr>
      <vt:lpstr>Actionable</vt:lpstr>
      <vt:lpstr>Accessible</vt:lpstr>
      <vt:lpstr>Auditable</vt:lpstr>
      <vt:lpstr>Tips for more actionable metrics</vt:lpstr>
      <vt:lpstr>Tips for more actionable metrics</vt:lpstr>
      <vt:lpstr>Tips for more actionable metrics</vt:lpstr>
      <vt:lpstr>Actionable metrics recap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Anna Reale</dc:creator>
  <cp:lastModifiedBy>Reale Anna</cp:lastModifiedBy>
  <cp:revision>472</cp:revision>
  <cp:lastPrinted>2016-09-20T07:04:10Z</cp:lastPrinted>
  <dcterms:created xsi:type="dcterms:W3CDTF">2016-09-13T09:25:19Z</dcterms:created>
  <dcterms:modified xsi:type="dcterms:W3CDTF">2017-04-09T10:05:48Z</dcterms:modified>
</cp:coreProperties>
</file>